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75" r:id="rId3"/>
    <p:sldId id="274" r:id="rId4"/>
    <p:sldId id="259" r:id="rId5"/>
    <p:sldId id="264" r:id="rId6"/>
    <p:sldId id="276" r:id="rId7"/>
    <p:sldId id="281" r:id="rId8"/>
    <p:sldId id="278" r:id="rId9"/>
    <p:sldId id="279" r:id="rId10"/>
    <p:sldId id="277" r:id="rId11"/>
    <p:sldId id="280" r:id="rId12"/>
    <p:sldId id="283" r:id="rId13"/>
    <p:sldId id="269" r:id="rId14"/>
    <p:sldId id="272" r:id="rId15"/>
  </p:sldIdLst>
  <p:sldSz cx="12192000" cy="6858000"/>
  <p:notesSz cx="6858000" cy="9144000"/>
  <p:embeddedFontLst>
    <p:embeddedFont>
      <p:font typeface="나눔고딕" panose="020D0604000000000000" pitchFamily="50" charset="-127"/>
      <p:regular r:id="rId17"/>
      <p:bold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나눔고딕 ExtraBold" panose="020D0904000000000000" pitchFamily="50" charset="-127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qtp2wE4GzoXD1zzkhrN5RA==" hashData="E6iD26XEDAW40p4ef1jp+IxQpPAnKMHNmRoHhZihZ7p968HaKPyEq+H8llhL8APdECQn6u7Zg/jwn//COzI8Uw=="/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2229"/>
    <a:srgbClr val="6D6E71"/>
    <a:srgbClr val="3B5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11" autoAdjust="0"/>
    <p:restoredTop sz="88871" autoAdjust="0"/>
  </p:normalViewPr>
  <p:slideViewPr>
    <p:cSldViewPr snapToGrid="0" showGuides="1">
      <p:cViewPr varScale="1">
        <p:scale>
          <a:sx n="83" d="100"/>
          <a:sy n="83" d="100"/>
        </p:scale>
        <p:origin x="88" y="424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66EB4-1326-4438-834F-CD86036B5208}" type="datetimeFigureOut">
              <a:rPr lang="ko-KR" altLang="en-US" smtClean="0"/>
              <a:t>2016-04-26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1AF4A-3D73-4EF5-9919-4F5190C1E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68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1AF4A-3D73-4EF5-9919-4F5190C1EA1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78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F5910-B285-4437-9EAB-D27FEFA69BB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326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넓은 감지 거리</a:t>
            </a:r>
            <a:r>
              <a:rPr lang="en-US" altLang="ko-KR" dirty="0"/>
              <a:t>, </a:t>
            </a:r>
            <a:r>
              <a:rPr lang="ko-KR" altLang="en-US" dirty="0"/>
              <a:t>사용자 개입의 최소화</a:t>
            </a:r>
            <a:r>
              <a:rPr lang="en-US" altLang="ko-KR" dirty="0"/>
              <a:t>, </a:t>
            </a:r>
            <a:r>
              <a:rPr lang="ko-KR" altLang="en-US" dirty="0"/>
              <a:t>자연스러운 연결성 등과 같은 </a:t>
            </a:r>
            <a:r>
              <a:rPr lang="ko-KR" altLang="en-US" dirty="0" err="1"/>
              <a:t>비콘</a:t>
            </a:r>
            <a:r>
              <a:rPr lang="en-US" altLang="ko-KR" dirty="0"/>
              <a:t>(beacon)</a:t>
            </a:r>
            <a:r>
              <a:rPr lang="ko-KR" altLang="en-US" dirty="0"/>
              <a:t>의 특징으로 인해 시장에서 </a:t>
            </a:r>
            <a:r>
              <a:rPr lang="ko-KR" altLang="en-US" dirty="0" err="1"/>
              <a:t>비콘</a:t>
            </a:r>
            <a:r>
              <a:rPr lang="en-US" altLang="ko-KR" dirty="0"/>
              <a:t>(beacon)</a:t>
            </a:r>
            <a:r>
              <a:rPr lang="ko-KR" altLang="en-US" dirty="0"/>
              <a:t>기술을 활용한 다양한 서비스에 대한 관심이 증가하고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뿐만</a:t>
            </a:r>
            <a:r>
              <a:rPr lang="ko-KR" altLang="en-US" baseline="0" dirty="0"/>
              <a:t> 아니라</a:t>
            </a:r>
            <a:r>
              <a:rPr lang="en-US" altLang="ko-KR" baseline="0" dirty="0"/>
              <a:t>, </a:t>
            </a:r>
            <a:r>
              <a:rPr lang="ko-KR" altLang="en-US" dirty="0"/>
              <a:t>정부 차원에서도 각종 스마트폰을 포함한 전자 장비를 사용한 스마트 캠퍼스 구축 방안을 마련하고 이를 유도하는 움직임을 보이고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F5910-B285-4437-9EAB-D27FEFA69BB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627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교내 시설물을 자동 제어할 수 있는 기능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1AF4A-3D73-4EF5-9919-4F5190C1EA1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417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1AF4A-3D73-4EF5-9919-4F5190C1EA1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420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1AF4A-3D73-4EF5-9919-4F5190C1EA1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88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 LED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소비 전력이 많으므로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라즈베리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파이의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3.3V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5V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5V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공급받는다 </a:t>
            </a: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5V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그대로 받을 경우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손상 받을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 LED 1.6V/0.1A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데이터 시트를 가짐</a:t>
            </a:r>
          </a:p>
          <a:p>
            <a:pPr fontAlgn="base"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 LED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1.6V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0.05A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걸리도록 회로 구성</a:t>
            </a: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트랜지스터의 걸릴 전압에 따라 저항이 얼마나 필요할지 결정됨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트랜지스터의 데이터시트 해석 중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 receiver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다른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라즈베리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파이를 이용하여 현 강의실에서 쓰고 있는 </a:t>
            </a: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리모컨의 신호를 받을 예정 </a:t>
            </a:r>
          </a:p>
          <a:p>
            <a:pPr fontAlgn="base"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 receiver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5V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파워 공급이 필요하므로 다른 저항이 필요 없음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1AF4A-3D73-4EF5-9919-4F5190C1EA1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172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1AF4A-3D73-4EF5-9919-4F5190C1EA1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454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790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23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656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84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360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43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2016-04-26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44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44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29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413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E2F4-0AB7-402F-856F-D47DF7EA7308}" type="datetimeFigureOut">
              <a:rPr lang="ko-KR" altLang="en-US" smtClean="0"/>
              <a:t>2016-04-26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467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CE2F4-0AB7-402F-856F-D47DF7EA7308}" type="datetimeFigureOut">
              <a:rPr lang="ko-KR" altLang="en-US" smtClean="0"/>
              <a:t>2016-04-26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C645B-9187-46FB-9133-5B66559C3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270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924" y="0"/>
            <a:ext cx="1578935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279400" y="-230827"/>
            <a:ext cx="12700000" cy="73533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663825" y="1439886"/>
            <a:ext cx="6889749" cy="2069770"/>
            <a:chOff x="2663825" y="1439886"/>
            <a:chExt cx="6889749" cy="2069770"/>
          </a:xfrm>
        </p:grpSpPr>
        <p:sp>
          <p:nvSpPr>
            <p:cNvPr id="8" name="직사각형 7"/>
            <p:cNvSpPr/>
            <p:nvPr/>
          </p:nvSpPr>
          <p:spPr>
            <a:xfrm>
              <a:off x="2663825" y="1439886"/>
              <a:ext cx="6889749" cy="182945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499100" y="3053775"/>
              <a:ext cx="1193800" cy="4558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TEAM 6</a:t>
              </a:r>
              <a:endPara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63825" y="1692897"/>
              <a:ext cx="688974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4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근거리 무선 통신 기술 기반의 </a:t>
              </a:r>
              <a:endPara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dist"/>
              <a:r>
                <a:rPr lang="ko-KR" altLang="en-US" sz="4000" b="1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냉난</a:t>
              </a:r>
              <a:r>
                <a:rPr lang="ko-KR" altLang="en-US" sz="4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방기</a:t>
              </a:r>
              <a:r>
                <a:rPr lang="ko-KR" altLang="en-US" sz="4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자동제어서비스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751" y="4518796"/>
            <a:ext cx="3145809" cy="18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65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275716624" descr="EMB000011b8523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8" t="4994" r="6338" b="4202"/>
          <a:stretch/>
        </p:blipFill>
        <p:spPr bwMode="auto">
          <a:xfrm>
            <a:off x="6096000" y="1044781"/>
            <a:ext cx="4326467" cy="338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275718304" descr="EMB000011b852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085" y="748313"/>
            <a:ext cx="2318257" cy="397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46"/>
          <p:cNvSpPr/>
          <p:nvPr/>
        </p:nvSpPr>
        <p:spPr bwMode="auto">
          <a:xfrm>
            <a:off x="4506995" y="5334603"/>
            <a:ext cx="3136094" cy="21917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13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9" name="Rounded Rectangle 46"/>
          <p:cNvSpPr/>
          <p:nvPr/>
        </p:nvSpPr>
        <p:spPr bwMode="auto">
          <a:xfrm>
            <a:off x="4506993" y="5334603"/>
            <a:ext cx="1999639" cy="2191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7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9162" y="5831920"/>
            <a:ext cx="4993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IR </a:t>
            </a:r>
            <a:r>
              <a:rPr lang="ko-KR" altLang="en-US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회로도 분석 및 구성 </a:t>
            </a:r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60</a:t>
            </a:r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%</a:t>
            </a:r>
            <a:endParaRPr lang="ko-KR" altLang="en-US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820535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46"/>
          <p:cNvSpPr/>
          <p:nvPr/>
        </p:nvSpPr>
        <p:spPr bwMode="auto">
          <a:xfrm>
            <a:off x="4506995" y="5029803"/>
            <a:ext cx="3136094" cy="21917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13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5" name="Rounded Rectangle 46"/>
          <p:cNvSpPr/>
          <p:nvPr/>
        </p:nvSpPr>
        <p:spPr bwMode="auto">
          <a:xfrm>
            <a:off x="4506993" y="5029803"/>
            <a:ext cx="1624567" cy="2191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7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85572" y="5578444"/>
            <a:ext cx="2420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개발률</a:t>
            </a:r>
            <a:r>
              <a:rPr lang="ko-KR" altLang="en-US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50</a:t>
            </a:r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%</a:t>
            </a:r>
            <a:endParaRPr lang="ko-KR" altLang="en-US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342" y="1450298"/>
            <a:ext cx="2005316" cy="328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21738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740" y="102600"/>
            <a:ext cx="5654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i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진행예정</a:t>
            </a:r>
            <a:endParaRPr lang="ko-KR" altLang="en-US" sz="4000" i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" name="직선 연결선 6"/>
          <p:cNvCxnSpPr/>
          <p:nvPr/>
        </p:nvCxnSpPr>
        <p:spPr>
          <a:xfrm flipH="1">
            <a:off x="357593" y="1077224"/>
            <a:ext cx="8325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332" y="1189128"/>
            <a:ext cx="1099382" cy="12982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468" y="377694"/>
            <a:ext cx="2687063" cy="210973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38" y="3869996"/>
            <a:ext cx="5451548" cy="172071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218" y="3064880"/>
            <a:ext cx="2483980" cy="303634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851453" y="5835746"/>
            <a:ext cx="2551852" cy="369332"/>
          </a:xfrm>
          <a:prstGeom prst="rect">
            <a:avLst/>
          </a:prstGeom>
          <a:noFill/>
          <a:ln w="28575">
            <a:solidFill>
              <a:srgbClr val="DD222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DD222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App </a:t>
            </a:r>
            <a:r>
              <a:rPr lang="en-US" altLang="ko-KR" dirty="0">
                <a:solidFill>
                  <a:srgbClr val="DD222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</a:t>
            </a:r>
            <a:r>
              <a:rPr lang="ko-KR" altLang="en-US" dirty="0">
                <a:solidFill>
                  <a:srgbClr val="DD222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solidFill>
                  <a:srgbClr val="DD222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Raspberry Pi 3</a:t>
            </a:r>
            <a:endParaRPr lang="ko-KR" altLang="en-US" dirty="0">
              <a:solidFill>
                <a:srgbClr val="DD222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934499" y="6291178"/>
            <a:ext cx="1919418" cy="369332"/>
          </a:xfrm>
          <a:prstGeom prst="rect">
            <a:avLst/>
          </a:prstGeom>
          <a:noFill/>
          <a:ln w="28575">
            <a:solidFill>
              <a:srgbClr val="DD222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DD222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Auto </a:t>
            </a:r>
            <a:r>
              <a:rPr lang="en-US" altLang="ko-KR" dirty="0" err="1">
                <a:solidFill>
                  <a:srgbClr val="DD222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Controll</a:t>
            </a:r>
            <a:endParaRPr lang="ko-KR" altLang="en-US" dirty="0">
              <a:solidFill>
                <a:srgbClr val="DD222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098" y="730492"/>
            <a:ext cx="1133860" cy="1756933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442938" y="2735516"/>
            <a:ext cx="9107240" cy="0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08227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707" y="-921267"/>
            <a:ext cx="12587682" cy="84264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279400" y="-240029"/>
            <a:ext cx="12700000" cy="73533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Rounded Rectangle 1"/>
          <p:cNvSpPr/>
          <p:nvPr/>
        </p:nvSpPr>
        <p:spPr bwMode="auto">
          <a:xfrm>
            <a:off x="3120508" y="838039"/>
            <a:ext cx="8134081" cy="3170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135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10" name="Rounded Rectangle 46"/>
          <p:cNvSpPr/>
          <p:nvPr/>
        </p:nvSpPr>
        <p:spPr bwMode="auto">
          <a:xfrm>
            <a:off x="3785766" y="2697085"/>
            <a:ext cx="1579569" cy="2191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7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1079445" y="1482025"/>
            <a:ext cx="2168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주제 선정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113321" y="2626867"/>
            <a:ext cx="2039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자료수집 및 분석</a:t>
            </a:r>
            <a:endParaRPr lang="en-US" altLang="ko-KR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 ExtraBold" charset="-127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1113320" y="3669426"/>
            <a:ext cx="1958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프로젝트 설계</a:t>
            </a:r>
            <a:endParaRPr lang="en-US" altLang="ko-KR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 ExtraBold" charset="-127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113321" y="4772117"/>
            <a:ext cx="23550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개발 및 구현</a:t>
            </a:r>
            <a:endParaRPr lang="en-US" altLang="ko-KR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 ExtraBold" charset="-127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1113320" y="5878924"/>
            <a:ext cx="1240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 ExtraBold" charset="-127"/>
              </a:rPr>
              <a:t>Test</a:t>
            </a:r>
          </a:p>
        </p:txBody>
      </p:sp>
      <p:sp>
        <p:nvSpPr>
          <p:cNvPr id="18" name="Rounded Rectangle 46"/>
          <p:cNvSpPr/>
          <p:nvPr/>
        </p:nvSpPr>
        <p:spPr bwMode="auto">
          <a:xfrm>
            <a:off x="3196308" y="1552893"/>
            <a:ext cx="891937" cy="2191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7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9" name="Rounded Rectangle 46"/>
          <p:cNvSpPr/>
          <p:nvPr/>
        </p:nvSpPr>
        <p:spPr bwMode="auto">
          <a:xfrm>
            <a:off x="5954795" y="4852816"/>
            <a:ext cx="3136094" cy="2191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13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0" name="Rounded Rectangle 46"/>
          <p:cNvSpPr/>
          <p:nvPr/>
        </p:nvSpPr>
        <p:spPr bwMode="auto">
          <a:xfrm>
            <a:off x="4538107" y="3767256"/>
            <a:ext cx="2296081" cy="2191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13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1" name="Rounded Rectangle 46"/>
          <p:cNvSpPr/>
          <p:nvPr/>
        </p:nvSpPr>
        <p:spPr bwMode="auto">
          <a:xfrm flipV="1">
            <a:off x="8267270" y="5969419"/>
            <a:ext cx="2983715" cy="2191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13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2" name="Rounded Rectangle 1"/>
          <p:cNvSpPr/>
          <p:nvPr/>
        </p:nvSpPr>
        <p:spPr bwMode="auto">
          <a:xfrm>
            <a:off x="1042155" y="267915"/>
            <a:ext cx="10208830" cy="4131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135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23" name="Rectangle 52"/>
          <p:cNvSpPr/>
          <p:nvPr/>
        </p:nvSpPr>
        <p:spPr bwMode="auto">
          <a:xfrm>
            <a:off x="1416105" y="267708"/>
            <a:ext cx="8229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Work</a:t>
            </a:r>
          </a:p>
        </p:txBody>
      </p:sp>
      <p:sp>
        <p:nvSpPr>
          <p:cNvPr id="24" name="Rectangle 38"/>
          <p:cNvSpPr>
            <a:spLocks noChangeArrowheads="1"/>
          </p:cNvSpPr>
          <p:nvPr/>
        </p:nvSpPr>
        <p:spPr bwMode="auto">
          <a:xfrm>
            <a:off x="3957500" y="265293"/>
            <a:ext cx="5806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  <a:defRPr lang="ko-KR" altLang="en-US"/>
            </a:pPr>
            <a:r>
              <a: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3</a:t>
            </a:r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월</a:t>
            </a:r>
          </a:p>
        </p:txBody>
      </p:sp>
      <p:sp>
        <p:nvSpPr>
          <p:cNvPr id="25" name="Rectangle 40"/>
          <p:cNvSpPr>
            <a:spLocks noChangeArrowheads="1"/>
          </p:cNvSpPr>
          <p:nvPr/>
        </p:nvSpPr>
        <p:spPr bwMode="auto">
          <a:xfrm>
            <a:off x="6112385" y="265293"/>
            <a:ext cx="5806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  <a:defRPr lang="ko-KR" altLang="en-US"/>
            </a:pPr>
            <a:r>
              <a: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4</a:t>
            </a:r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월</a:t>
            </a:r>
          </a:p>
        </p:txBody>
      </p:sp>
      <p:sp>
        <p:nvSpPr>
          <p:cNvPr id="26" name="Rectangle 42"/>
          <p:cNvSpPr>
            <a:spLocks noChangeArrowheads="1"/>
          </p:cNvSpPr>
          <p:nvPr/>
        </p:nvSpPr>
        <p:spPr bwMode="auto">
          <a:xfrm>
            <a:off x="8267270" y="265293"/>
            <a:ext cx="5806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  <a:defRPr lang="ko-KR" altLang="en-US"/>
            </a:pPr>
            <a:r>
              <a: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5</a:t>
            </a:r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월</a:t>
            </a:r>
          </a:p>
        </p:txBody>
      </p:sp>
      <p:sp>
        <p:nvSpPr>
          <p:cNvPr id="27" name="Rectangle 43"/>
          <p:cNvSpPr>
            <a:spLocks noChangeArrowheads="1"/>
          </p:cNvSpPr>
          <p:nvPr/>
        </p:nvSpPr>
        <p:spPr bwMode="auto">
          <a:xfrm>
            <a:off x="10422156" y="278920"/>
            <a:ext cx="6197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  <a:defRPr lang="ko-KR" altLang="en-US"/>
            </a:pPr>
            <a:r>
              <a: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6</a:t>
            </a:r>
            <a:r>
              <a:rPr lang="ko-KR" altLang="en-US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96308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1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85766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2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75224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3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64682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4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54140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1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43598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2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733056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3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22514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4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11972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1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01430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2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090888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3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680346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4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69804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1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859260" y="880012"/>
            <a:ext cx="40065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 Gothic" charset="-127"/>
              </a:rPr>
              <a:t>2</a:t>
            </a:r>
            <a:endParaRPr lang="ko-KR" alt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Nanum Gothic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287375" y="10858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45" name="직선 연결선[R] 44"/>
          <p:cNvCxnSpPr/>
          <p:nvPr/>
        </p:nvCxnSpPr>
        <p:spPr>
          <a:xfrm>
            <a:off x="1113320" y="2207173"/>
            <a:ext cx="1013766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>
            <a:off x="1139724" y="3337034"/>
            <a:ext cx="1013766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>
            <a:off x="1139724" y="4388069"/>
            <a:ext cx="1013766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>
            <a:off x="1139724" y="5502167"/>
            <a:ext cx="1013766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6"/>
          <p:cNvSpPr/>
          <p:nvPr/>
        </p:nvSpPr>
        <p:spPr bwMode="auto">
          <a:xfrm>
            <a:off x="3783683" y="2697085"/>
            <a:ext cx="1581652" cy="2191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7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44" name="Rounded Rectangle 46"/>
          <p:cNvSpPr/>
          <p:nvPr/>
        </p:nvSpPr>
        <p:spPr bwMode="auto">
          <a:xfrm>
            <a:off x="4530732" y="3767212"/>
            <a:ext cx="2303455" cy="224298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7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49" name="Rounded Rectangle 46"/>
          <p:cNvSpPr/>
          <p:nvPr/>
        </p:nvSpPr>
        <p:spPr bwMode="auto">
          <a:xfrm>
            <a:off x="5954794" y="4852816"/>
            <a:ext cx="1677906" cy="2191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7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444343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924" y="0"/>
            <a:ext cx="1578935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279400" y="-230827"/>
            <a:ext cx="12700000" cy="73533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663825" y="1439886"/>
            <a:ext cx="6889749" cy="3503631"/>
            <a:chOff x="2663825" y="1439886"/>
            <a:chExt cx="6889749" cy="3503631"/>
          </a:xfrm>
        </p:grpSpPr>
        <p:sp>
          <p:nvSpPr>
            <p:cNvPr id="7" name="직사각형 6"/>
            <p:cNvSpPr/>
            <p:nvPr/>
          </p:nvSpPr>
          <p:spPr>
            <a:xfrm>
              <a:off x="2663825" y="1439886"/>
              <a:ext cx="6889749" cy="182945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499100" y="3053775"/>
              <a:ext cx="1193800" cy="4558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TEAM 6</a:t>
              </a:r>
              <a:endPara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63825" y="1692897"/>
              <a:ext cx="688974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4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근거리 무선 통신 기술 기반의 </a:t>
              </a:r>
              <a:endPara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dist"/>
              <a:r>
                <a:rPr lang="ko-KR" altLang="en-US" sz="4000" b="1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냉난</a:t>
              </a:r>
              <a:r>
                <a:rPr lang="ko-KR" altLang="en-US" sz="4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방기</a:t>
              </a:r>
              <a:r>
                <a:rPr lang="ko-KR" altLang="en-US" sz="4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자동제어서비스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63825" y="4235631"/>
              <a:ext cx="68897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4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THANK YOU</a:t>
              </a:r>
              <a:endPara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67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3210" y="-158106"/>
            <a:ext cx="12315209" cy="701610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252444" y="0"/>
            <a:ext cx="6035330" cy="6035330"/>
          </a:xfrm>
          <a:prstGeom prst="ellipse">
            <a:avLst/>
          </a:prstGeom>
          <a:noFill/>
          <a:ln w="19050">
            <a:solidFill>
              <a:schemeClr val="bg1">
                <a:alpha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-1560110" y="-2537891"/>
            <a:ext cx="11364332" cy="11364332"/>
          </a:xfrm>
          <a:prstGeom prst="ellipse">
            <a:avLst/>
          </a:prstGeom>
          <a:noFill/>
          <a:ln w="19050">
            <a:solidFill>
              <a:schemeClr val="bg1">
                <a:alpha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-3344180" y="-4596624"/>
            <a:ext cx="15536180" cy="15185984"/>
          </a:xfrm>
          <a:prstGeom prst="ellipse">
            <a:avLst/>
          </a:prstGeom>
          <a:noFill/>
          <a:ln w="19050">
            <a:solidFill>
              <a:schemeClr val="bg1">
                <a:alpha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9" y="2081841"/>
            <a:ext cx="2085666" cy="231138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5783524" y="878043"/>
            <a:ext cx="984912" cy="9849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6740" y="102600"/>
            <a:ext cx="5654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i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냉</a:t>
            </a:r>
            <a:r>
              <a:rPr lang="en-US" altLang="ko-KR" sz="4000" i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4000" i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난방기 자동제어</a:t>
            </a:r>
            <a:endParaRPr lang="en-US" altLang="ko-KR" sz="4000" i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6"/>
          <p:cNvCxnSpPr/>
          <p:nvPr/>
        </p:nvCxnSpPr>
        <p:spPr>
          <a:xfrm flipH="1">
            <a:off x="357593" y="1077224"/>
            <a:ext cx="83257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6740" y="5316568"/>
            <a:ext cx="7821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대학 내 냉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·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난방기 자동제어로 전력소모를  줄일 수 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6741" y="4516342"/>
            <a:ext cx="77506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3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비콘</a:t>
            </a:r>
            <a:r>
              <a:rPr lang="ko-KR" altLang="en-US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기반의 냉</a:t>
            </a:r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난방기 자동제어</a:t>
            </a:r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4000" i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187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303860" y="6441019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,2013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7934" y="1511556"/>
            <a:ext cx="7488641" cy="777199"/>
          </a:xfrm>
          <a:prstGeom prst="rect">
            <a:avLst/>
          </a:prstGeom>
          <a:solidFill>
            <a:srgbClr val="FF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57593" y="2288755"/>
            <a:ext cx="5798651" cy="777199"/>
          </a:xfrm>
          <a:prstGeom prst="rect">
            <a:avLst/>
          </a:prstGeom>
          <a:solidFill>
            <a:srgbClr val="00B0F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병원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57593" y="3065954"/>
            <a:ext cx="3835439" cy="777199"/>
          </a:xfrm>
          <a:prstGeom prst="rect">
            <a:avLst/>
          </a:prstGeom>
          <a:solidFill>
            <a:srgbClr val="00B0F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백화점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57593" y="3843153"/>
            <a:ext cx="3132454" cy="777199"/>
          </a:xfrm>
          <a:prstGeom prst="rect">
            <a:avLst/>
          </a:prstGeom>
          <a:solidFill>
            <a:srgbClr val="00B0F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50625" y="3800311"/>
            <a:ext cx="7225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서울시에 따르면 지난해 서울지역 전력 최대 </a:t>
            </a:r>
            <a:r>
              <a:rPr lang="ko-KR" altLang="en-US" sz="2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소비처는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연평균 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3,3512㎿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소비한 대학교였다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이어 병원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백화점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호텔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대기업 사옥 순이었다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서울대학교 등 주요 대학 몇 곳은 대기업 사옥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20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곳과 비슷했다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7593" y="4620352"/>
            <a:ext cx="2290738" cy="777199"/>
          </a:xfrm>
          <a:prstGeom prst="rect">
            <a:avLst/>
          </a:prstGeom>
          <a:solidFill>
            <a:srgbClr val="00B0F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대기업 사옥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6740" y="102600"/>
            <a:ext cx="5654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i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국내 전력소비 순위</a:t>
            </a:r>
          </a:p>
        </p:txBody>
      </p:sp>
      <p:cxnSp>
        <p:nvCxnSpPr>
          <p:cNvPr id="15" name="직선 연결선 6"/>
          <p:cNvCxnSpPr/>
          <p:nvPr/>
        </p:nvCxnSpPr>
        <p:spPr>
          <a:xfrm flipH="1">
            <a:off x="357593" y="1077224"/>
            <a:ext cx="83257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0919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241300" y="-247650"/>
            <a:ext cx="12700000" cy="73533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4212000"/>
            <a:ext cx="1522800" cy="2646000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38.6</a:t>
            </a:r>
          </a:p>
          <a:p>
            <a:pPr algn="ctr"/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‘11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ko-KR" altLang="en-US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22800" y="3997373"/>
            <a:ext cx="1522800" cy="28584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41.7</a:t>
            </a:r>
            <a:endParaRPr lang="en-US" altLang="ko-KR" sz="6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‘12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045600" y="3738173"/>
            <a:ext cx="1522800" cy="31176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45.5</a:t>
            </a:r>
            <a:endParaRPr lang="en-US" altLang="ko-KR" sz="6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‘13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568400" y="3450173"/>
            <a:ext cx="1522800" cy="34056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49.7</a:t>
            </a:r>
            <a:endParaRPr lang="en-US" altLang="ko-KR" sz="6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‘14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091200" y="3118973"/>
            <a:ext cx="1522800" cy="37368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54.5</a:t>
            </a:r>
            <a:endParaRPr lang="en-US" altLang="ko-KR" sz="6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‘15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14000" y="2854800"/>
            <a:ext cx="1522800" cy="4003200"/>
          </a:xfrm>
          <a:prstGeom prst="rect">
            <a:avLst/>
          </a:prstGeom>
          <a:solidFill>
            <a:srgbClr val="47C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58.4</a:t>
            </a:r>
            <a:endParaRPr lang="en-US" altLang="ko-KR" sz="6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‘16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9136800" y="2530800"/>
            <a:ext cx="1522800" cy="4327200"/>
          </a:xfrm>
          <a:prstGeom prst="rect">
            <a:avLst/>
          </a:prstGeom>
          <a:solidFill>
            <a:srgbClr val="19C3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63.1</a:t>
            </a:r>
            <a:endParaRPr lang="en-US" altLang="ko-KR" sz="6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‘17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659600" y="2154173"/>
            <a:ext cx="1522800" cy="4701600"/>
          </a:xfrm>
          <a:prstGeom prst="rect">
            <a:avLst/>
          </a:pr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68.6</a:t>
            </a:r>
            <a:endParaRPr lang="en-US" altLang="ko-KR" sz="6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‘18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1492" y="179458"/>
            <a:ext cx="9145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비콘</a:t>
            </a:r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(beacon)</a:t>
            </a:r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활용한 서비스 시장 전망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1492" y="941458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단위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억 달러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80060" y="6441019"/>
            <a:ext cx="1786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마켓인포그룹</a:t>
            </a:r>
          </a:p>
        </p:txBody>
      </p:sp>
    </p:spTree>
    <p:extLst>
      <p:ext uri="{BB962C8B-B14F-4D97-AF65-F5344CB8AC3E}">
        <p14:creationId xmlns:p14="http://schemas.microsoft.com/office/powerpoint/2010/main" val="388542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9"/>
          <a:stretch/>
        </p:blipFill>
        <p:spPr>
          <a:xfrm>
            <a:off x="-279401" y="-779410"/>
            <a:ext cx="12700001" cy="844020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279400" y="-230827"/>
            <a:ext cx="12700000" cy="73533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4200" y="5022760"/>
            <a:ext cx="5041900" cy="787490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교내 시설물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공간 사용 현황 분석 및 관리 </a:t>
            </a:r>
            <a:endParaRPr lang="en-US" altLang="ko-KR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2575" y="4402207"/>
            <a:ext cx="2974975" cy="707886"/>
          </a:xfrm>
          <a:prstGeom prst="rect">
            <a:avLst/>
          </a:prstGeom>
          <a:solidFill>
            <a:srgbClr val="DD2329"/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시설물 제어</a:t>
            </a:r>
            <a:endParaRPr lang="ko-KR" altLang="en-US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6601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46740" y="102600"/>
            <a:ext cx="5654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i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범위</a:t>
            </a:r>
          </a:p>
        </p:txBody>
      </p:sp>
      <p:cxnSp>
        <p:nvCxnSpPr>
          <p:cNvPr id="68" name="직선 연결선 6"/>
          <p:cNvCxnSpPr/>
          <p:nvPr/>
        </p:nvCxnSpPr>
        <p:spPr>
          <a:xfrm flipH="1">
            <a:off x="357593" y="1077224"/>
            <a:ext cx="8325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487308" y="1077223"/>
            <a:ext cx="11217383" cy="5587063"/>
            <a:chOff x="487308" y="1077223"/>
            <a:chExt cx="11217383" cy="558706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308" y="1221603"/>
              <a:ext cx="11217383" cy="5442683"/>
            </a:xfrm>
            <a:prstGeom prst="rect">
              <a:avLst/>
            </a:prstGeom>
          </p:spPr>
        </p:pic>
        <p:sp>
          <p:nvSpPr>
            <p:cNvPr id="40" name="모서리가 둥근 직사각형 39"/>
            <p:cNvSpPr/>
            <p:nvPr/>
          </p:nvSpPr>
          <p:spPr>
            <a:xfrm>
              <a:off x="3411343" y="1077223"/>
              <a:ext cx="1690046" cy="2753631"/>
            </a:xfrm>
            <a:prstGeom prst="roundRect">
              <a:avLst>
                <a:gd name="adj" fmla="val 9441"/>
              </a:avLst>
            </a:prstGeom>
            <a:noFill/>
            <a:ln w="381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148123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46740" y="102600"/>
            <a:ext cx="5654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i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시나리오</a:t>
            </a:r>
          </a:p>
        </p:txBody>
      </p:sp>
      <p:cxnSp>
        <p:nvCxnSpPr>
          <p:cNvPr id="68" name="직선 연결선 6"/>
          <p:cNvCxnSpPr/>
          <p:nvPr/>
        </p:nvCxnSpPr>
        <p:spPr>
          <a:xfrm flipH="1">
            <a:off x="357593" y="1077224"/>
            <a:ext cx="8325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439" y="1293124"/>
            <a:ext cx="8418521" cy="519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9117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6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025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postfiles10.naver.net/20140110_153/gudwlstjwls_1389326367288l9khH_JPEG/raspberry-pi-580-75.jpg?type=w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55" y="1873612"/>
            <a:ext cx="2768490" cy="1555388"/>
          </a:xfrm>
          <a:prstGeom prst="rect">
            <a:avLst/>
          </a:prstGeom>
          <a:noFill/>
          <a:effectLst>
            <a:reflection blurRad="6350" stA="50000" endA="275" endPos="40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6"/>
          <p:cNvSpPr/>
          <p:nvPr/>
        </p:nvSpPr>
        <p:spPr bwMode="auto">
          <a:xfrm>
            <a:off x="4506995" y="4162466"/>
            <a:ext cx="3136094" cy="21917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13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6" name="Rounded Rectangle 46"/>
          <p:cNvSpPr/>
          <p:nvPr/>
        </p:nvSpPr>
        <p:spPr bwMode="auto">
          <a:xfrm>
            <a:off x="4506993" y="4162466"/>
            <a:ext cx="1999639" cy="219174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bg-BG" altLang="en-US" sz="750"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85572" y="4626440"/>
            <a:ext cx="2420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학습률</a:t>
            </a:r>
            <a:r>
              <a:rPr lang="ko-KR" altLang="en-US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60</a:t>
            </a:r>
            <a:r>
              <a: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%</a:t>
            </a:r>
            <a:endParaRPr lang="ko-KR" altLang="en-US" sz="3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00122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371</Words>
  <Application>Microsoft Office PowerPoint</Application>
  <PresentationFormat>와이드스크린</PresentationFormat>
  <Paragraphs>103</Paragraphs>
  <Slides>14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나눔고딕</vt:lpstr>
      <vt:lpstr>Nanum Gothic ExtraBold</vt:lpstr>
      <vt:lpstr>맑은 고딕</vt:lpstr>
      <vt:lpstr>Wingdings</vt:lpstr>
      <vt:lpstr>나눔고딕 ExtraBold</vt:lpstr>
      <vt:lpstr>Arial</vt:lpstr>
      <vt:lpstr>Nanum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김영기</dc:creator>
  <cp:lastModifiedBy>김영기</cp:lastModifiedBy>
  <cp:revision>43</cp:revision>
  <dcterms:created xsi:type="dcterms:W3CDTF">2016-03-15T12:45:18Z</dcterms:created>
  <dcterms:modified xsi:type="dcterms:W3CDTF">2016-04-26T12:23:06Z</dcterms:modified>
</cp:coreProperties>
</file>